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3" r:id="rId8"/>
  </p:sldIdLst>
  <p:sldSz cx="18288000" cy="10287000"/>
  <p:notesSz cx="6858000" cy="9144000"/>
  <p:embeddedFontLst>
    <p:embeddedFont>
      <p:font typeface="Barlow Bold" panose="00000800000000000000" pitchFamily="2" charset="0"/>
      <p:regular r:id="rId9"/>
      <p:bold r:id="rId10"/>
    </p:embeddedFont>
    <p:embeddedFont>
      <p:font typeface="Futura" panose="020B0604020202020204" charset="0"/>
      <p:regular r:id="rId11"/>
    </p:embeddedFont>
    <p:embeddedFont>
      <p:font typeface="Futura Bold" panose="020B0604020202020204" charset="0"/>
      <p:regular r:id="rId12"/>
    </p:embeddedFont>
    <p:embeddedFont>
      <p:font typeface="Futura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BDF4C-D60A-9EFB-B877-6CC08B70BDE1}" v="304" dt="2025-04-24T09:45:35.097"/>
    <p1510:client id="{D0BEA54D-AA64-AB4A-4825-F1ED3744FCA2}" v="221" dt="2025-04-24T09:09:45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033462"/>
            <a:ext cx="1585802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1747221">
            <a:off x="11628640" y="2088741"/>
            <a:ext cx="5858671" cy="5858671"/>
          </a:xfrm>
          <a:custGeom>
            <a:avLst/>
            <a:gdLst/>
            <a:ahLst/>
            <a:cxnLst/>
            <a:rect l="l" t="t" r="r" b="b"/>
            <a:pathLst>
              <a:path w="5858671" h="5858671">
                <a:moveTo>
                  <a:pt x="0" y="0"/>
                </a:moveTo>
                <a:lnTo>
                  <a:pt x="5858671" y="0"/>
                </a:lnTo>
                <a:lnTo>
                  <a:pt x="5858671" y="5858672"/>
                </a:lnTo>
                <a:lnTo>
                  <a:pt x="0" y="5858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924225"/>
            <a:ext cx="10091369" cy="99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80"/>
              </a:lnSpc>
              <a:spcBef>
                <a:spcPct val="0"/>
              </a:spcBef>
            </a:pPr>
            <a:r>
              <a:rPr lang="en-US" sz="6900" b="1" dirty="0">
                <a:solidFill>
                  <a:srgbClr val="3D3D3D"/>
                </a:solidFill>
                <a:latin typeface="Futura Bold"/>
                <a:ea typeface="Barlow Bold"/>
                <a:cs typeface="Barlow Bold"/>
                <a:sym typeface="Barlow Bold"/>
              </a:rPr>
              <a:t>Le Wagon + </a:t>
            </a:r>
            <a:r>
              <a:rPr lang="en-US" sz="6900" b="1" err="1">
                <a:solidFill>
                  <a:srgbClr val="3D3D3D"/>
                </a:solidFill>
                <a:latin typeface="Futura Bold"/>
                <a:ea typeface="Barlow Bold"/>
                <a:cs typeface="Barlow Bold"/>
                <a:sym typeface="Barlow Bold"/>
              </a:rPr>
              <a:t>SkillPilot</a:t>
            </a:r>
            <a:r>
              <a:rPr lang="en-US" sz="6900" b="1" dirty="0">
                <a:solidFill>
                  <a:srgbClr val="3D3D3D"/>
                </a:solidFill>
                <a:latin typeface="Futura Bold"/>
                <a:ea typeface="Barlow Bold"/>
                <a:cs typeface="Barlow Bold"/>
                <a:sym typeface="Barlow Bold"/>
              </a:rPr>
              <a:t> 🚀</a:t>
            </a:r>
            <a:endParaRPr lang="en-US" sz="6900" b="1" dirty="0">
              <a:solidFill>
                <a:srgbClr val="3D3D3D"/>
              </a:solidFill>
              <a:latin typeface="Futura Bold"/>
              <a:ea typeface="Barlow Bold"/>
              <a:cs typeface="Barl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86728" y="826770"/>
            <a:ext cx="372572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7666" y="7413784"/>
            <a:ext cx="7080344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b="1" spc="11" dirty="0">
                <a:solidFill>
                  <a:srgbClr val="3D3D3D"/>
                </a:solidFill>
                <a:latin typeface="Futura"/>
              </a:rPr>
              <a:t>QHack25</a:t>
            </a:r>
            <a:endParaRPr lang="en-US" dirty="0"/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50" b="1" spc="11" dirty="0">
                <a:solidFill>
                  <a:srgbClr val="3D3D3D"/>
                </a:solidFill>
                <a:latin typeface="Futura"/>
                <a:ea typeface="Barlow Bold"/>
                <a:cs typeface="Barlow Bold"/>
                <a:sym typeface="Barlow Bold"/>
              </a:rPr>
              <a:t>Team: </a:t>
            </a:r>
            <a:r>
              <a:rPr lang="en-US" sz="2750" b="1" spc="11" dirty="0" err="1">
                <a:solidFill>
                  <a:srgbClr val="3D3D3D"/>
                </a:solidFill>
                <a:latin typeface="Futura"/>
                <a:ea typeface="Barlow Bold"/>
                <a:cs typeface="Barlow Bold"/>
                <a:sym typeface="Barlow Bold"/>
              </a:rPr>
              <a:t>THA_Augsburg</a:t>
            </a:r>
            <a:endParaRPr lang="en-US" sz="2750" b="1" u="none" spc="11" dirty="0">
              <a:solidFill>
                <a:srgbClr val="3D3D3D"/>
              </a:solidFill>
              <a:latin typeface="Futura"/>
              <a:ea typeface="Barlow Bold"/>
              <a:cs typeface="Barlow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028700" y="925353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43620"/>
            <a:ext cx="587483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0"/>
              </a:lnSpc>
              <a:spcBef>
                <a:spcPct val="0"/>
              </a:spcBef>
            </a:pPr>
            <a:r>
              <a:rPr lang="en-US" sz="4100" b="1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The Problem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06798" y="3148012"/>
            <a:ext cx="7354741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9"/>
              </a:lnSpc>
              <a:spcBef>
                <a:spcPct val="0"/>
              </a:spcBef>
            </a:pPr>
            <a:r>
              <a:rPr lang="en-US" sz="3099" b="1">
                <a:solidFill>
                  <a:srgbClr val="3D3D3D"/>
                </a:solidFill>
                <a:latin typeface="Futura Medium"/>
                <a:ea typeface="Futura Medium"/>
                <a:cs typeface="Futura Medium"/>
                <a:sym typeface="Futura Medium"/>
              </a:rPr>
              <a:t>Learning to Code Can Be Frustrating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28700" y="1033463"/>
            <a:ext cx="1585802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6886728" y="826770"/>
            <a:ext cx="372572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50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  <a:endParaRPr lang="en-US" sz="1899" b="1" spc="7" dirty="0">
              <a:solidFill>
                <a:srgbClr val="3D3D3D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06798" y="4015740"/>
            <a:ext cx="8352502" cy="304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Students don't know how they are performing </a:t>
            </a:r>
            <a:endParaRPr lang="en-US" sz="2600" u="none" strike="noStrike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algn="l">
              <a:lnSpc>
                <a:spcPts val="3380"/>
              </a:lnSpc>
            </a:pPr>
            <a:endParaRPr lang="en-US" sz="2600" u="none" strike="noStrike" dirty="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561340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Students get stuck on errors and get overwhelmed</a:t>
            </a:r>
            <a:endParaRPr lang="en-US" sz="2600" u="none" strike="noStrike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algn="l">
              <a:lnSpc>
                <a:spcPts val="3380"/>
              </a:lnSpc>
            </a:pPr>
            <a:endParaRPr lang="en-US" sz="2600" u="none" strike="noStrike" dirty="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561340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Teachers are overwhelmed with repetitive help tickets</a:t>
            </a:r>
            <a:endParaRPr lang="en-US" sz="2600" u="none" strike="noStrike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algn="l">
              <a:lnSpc>
                <a:spcPts val="3380"/>
              </a:lnSpc>
            </a:pPr>
            <a:endParaRPr lang="en-US" sz="2600" u="none" strike="noStrike" dirty="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561340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 u="none" strike="noStrike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Feedback often arrives too late to be effective</a:t>
            </a:r>
            <a:endParaRPr lang="en-US" sz="2600" u="none" strike="noStrike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028700" y="925353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622155" y="2052637"/>
            <a:ext cx="1044575" cy="499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9"/>
              </a:lnSpc>
              <a:spcBef>
                <a:spcPct val="0"/>
              </a:spcBef>
            </a:pPr>
            <a:r>
              <a:rPr lang="en-US" sz="24999" b="1" spc="99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925353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47" r="506"/>
          <a:stretch>
            <a:fillRect/>
          </a:stretch>
        </p:blipFill>
        <p:spPr>
          <a:xfrm>
            <a:off x="8240049" y="2552068"/>
            <a:ext cx="9019251" cy="505929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</a:ln>
        </p:spPr>
      </p:pic>
      <p:sp>
        <p:nvSpPr>
          <p:cNvPr id="7" name="TextBox 7"/>
          <p:cNvSpPr txBox="1"/>
          <p:nvPr/>
        </p:nvSpPr>
        <p:spPr>
          <a:xfrm>
            <a:off x="924367" y="1639288"/>
            <a:ext cx="5874838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0"/>
              </a:lnSpc>
              <a:spcBef>
                <a:spcPct val="0"/>
              </a:spcBef>
            </a:pPr>
            <a:r>
              <a:rPr lang="en-US" sz="4100" b="1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Progress Tracking</a:t>
            </a:r>
          </a:p>
          <a:p>
            <a:pPr marL="0" lvl="0" indent="0" algn="l">
              <a:lnSpc>
                <a:spcPts val="4920"/>
              </a:lnSpc>
              <a:spcBef>
                <a:spcPct val="0"/>
              </a:spcBef>
            </a:pPr>
            <a:r>
              <a:rPr lang="en-US" sz="4100" b="1" u="none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Personalized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86728" y="826770"/>
            <a:ext cx="372572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50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  <a:endParaRPr lang="en-US" sz="1899" b="1" spc="7" dirty="0">
              <a:solidFill>
                <a:srgbClr val="3D3D3D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4656" y="2267938"/>
            <a:ext cx="5757694" cy="475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380"/>
              </a:lnSpc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 algn="l">
              <a:lnSpc>
                <a:spcPts val="3380"/>
              </a:lnSpc>
              <a:buFont typeface="Arial"/>
              <a:buChar char="•"/>
            </a:pPr>
            <a:endParaRPr>
              <a:ea typeface="Calibri"/>
              <a:cs typeface="Calibri"/>
            </a:endParaRPr>
          </a:p>
          <a:p>
            <a:pPr marL="737870" lvl="1" indent="-45720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"/>
                <a:cs typeface="Futura"/>
                <a:sym typeface="Futura"/>
              </a:rPr>
              <a:t>Daily up-to-date performance overview </a:t>
            </a:r>
            <a:endParaRPr lang="en-US" sz="2600" dirty="0">
              <a:solidFill>
                <a:srgbClr val="3D3D3D"/>
              </a:solidFill>
              <a:latin typeface="Futura"/>
              <a:ea typeface="Futura"/>
              <a:cs typeface="Futura"/>
            </a:endParaRPr>
          </a:p>
          <a:p>
            <a:pPr marL="457200" indent="-457200" algn="l">
              <a:lnSpc>
                <a:spcPts val="3380"/>
              </a:lnSpc>
              <a:buFont typeface="Arial"/>
              <a:buChar char="•"/>
            </a:pPr>
            <a:endParaRPr lang="en-US" sz="2600">
              <a:solidFill>
                <a:srgbClr val="3D3D3D"/>
              </a:solidFill>
              <a:latin typeface="Futura"/>
              <a:ea typeface="Futura"/>
              <a:cs typeface="Futura"/>
            </a:endParaRPr>
          </a:p>
          <a:p>
            <a:pPr marL="737870" lvl="1" indent="-45720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"/>
                <a:cs typeface="Futura"/>
                <a:sym typeface="Futura"/>
              </a:rPr>
              <a:t>Highlights individual weak spots and patterns </a:t>
            </a:r>
            <a:endParaRPr lang="en-US" sz="2600" dirty="0">
              <a:solidFill>
                <a:srgbClr val="3D3D3D"/>
              </a:solidFill>
              <a:latin typeface="Futura"/>
              <a:ea typeface="Futura"/>
              <a:cs typeface="Futura"/>
            </a:endParaRPr>
          </a:p>
          <a:p>
            <a:pPr marL="457200" indent="-457200" algn="l">
              <a:lnSpc>
                <a:spcPts val="3380"/>
              </a:lnSpc>
              <a:buFont typeface="Arial"/>
              <a:buChar char="•"/>
            </a:pPr>
            <a:endParaRPr lang="en-US" sz="2600">
              <a:solidFill>
                <a:srgbClr val="3D3D3D"/>
              </a:solidFill>
              <a:latin typeface="Futura"/>
              <a:ea typeface="Futura"/>
              <a:cs typeface="Futura"/>
            </a:endParaRPr>
          </a:p>
          <a:p>
            <a:pPr marL="737870" lvl="1" indent="-45720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"/>
                <a:cs typeface="Futura"/>
                <a:sym typeface="Futura"/>
              </a:rPr>
              <a:t>Combines feedback, task type &amp; failure reasons into clear reports</a:t>
            </a:r>
            <a:endParaRPr lang="en-US" sz="2600" dirty="0">
              <a:solidFill>
                <a:srgbClr val="3D3D3D"/>
              </a:solidFill>
              <a:latin typeface="Futura"/>
              <a:ea typeface="Futura"/>
              <a:cs typeface="Futura"/>
            </a:endParaRPr>
          </a:p>
          <a:p>
            <a:pPr marL="457200" lvl="0" indent="-457200" algn="l">
              <a:lnSpc>
                <a:spcPts val="3380"/>
              </a:lnSpc>
              <a:spcBef>
                <a:spcPct val="0"/>
              </a:spcBef>
              <a:buFont typeface="Arial"/>
              <a:buChar char="•"/>
            </a:pPr>
            <a:endParaRPr lang="en-US" sz="2600">
              <a:solidFill>
                <a:srgbClr val="3D3D3D"/>
              </a:solidFill>
              <a:latin typeface="Futura"/>
              <a:ea typeface="Futura"/>
              <a:cs typeface="Futur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73343"/>
            <a:ext cx="2740845" cy="55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 b="1" spc="11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Feature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925353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8240049" y="2552068"/>
            <a:ext cx="9019251" cy="518286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</a:ln>
        </p:spPr>
      </p:pic>
      <p:sp>
        <p:nvSpPr>
          <p:cNvPr id="7" name="TextBox 7"/>
          <p:cNvSpPr txBox="1"/>
          <p:nvPr/>
        </p:nvSpPr>
        <p:spPr>
          <a:xfrm>
            <a:off x="16886728" y="826770"/>
            <a:ext cx="372572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50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0607" y="3165480"/>
            <a:ext cx="7280289" cy="213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045" lvl="1" indent="-457200">
              <a:lnSpc>
                <a:spcPts val="3415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"/>
                <a:cs typeface="Futura"/>
                <a:sym typeface="Futura"/>
              </a:rPr>
              <a:t>Real-time error resolution with context-aware suggestions</a:t>
            </a:r>
            <a:endParaRPr lang="en-US" dirty="0">
              <a:ea typeface="Calibri"/>
              <a:cs typeface="Calibri"/>
            </a:endParaRPr>
          </a:p>
          <a:p>
            <a:pPr marL="457200" indent="-457200" algn="l">
              <a:lnSpc>
                <a:spcPts val="3415"/>
              </a:lnSpc>
              <a:buFont typeface="Arial"/>
              <a:buChar char="•"/>
            </a:pPr>
            <a:endParaRPr lang="en-US" sz="2627">
              <a:solidFill>
                <a:srgbClr val="3D3D3D"/>
              </a:solidFill>
              <a:latin typeface="Futura"/>
              <a:ea typeface="Futura"/>
              <a:cs typeface="Futura"/>
            </a:endParaRPr>
          </a:p>
          <a:p>
            <a:pPr marL="741045" lvl="1" indent="-457200" algn="l">
              <a:lnSpc>
                <a:spcPts val="3415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"/>
                <a:cs typeface="Futura"/>
                <a:sym typeface="Futura"/>
              </a:rPr>
              <a:t>Saves time for both student and instructor</a:t>
            </a:r>
            <a:endParaRPr lang="en-US" sz="2600" dirty="0">
              <a:solidFill>
                <a:srgbClr val="3D3D3D"/>
              </a:solidFill>
              <a:latin typeface="Futura"/>
              <a:ea typeface="Futura"/>
              <a:cs typeface="Futura"/>
            </a:endParaRPr>
          </a:p>
          <a:p>
            <a:pPr marL="457200" lvl="0" indent="-457200" algn="l">
              <a:lnSpc>
                <a:spcPts val="3415"/>
              </a:lnSpc>
              <a:spcBef>
                <a:spcPct val="0"/>
              </a:spcBef>
              <a:buFont typeface="Arial"/>
              <a:buChar char="•"/>
            </a:pPr>
            <a:endParaRPr lang="en-US" sz="2627">
              <a:solidFill>
                <a:srgbClr val="3D3D3D"/>
              </a:solidFill>
              <a:latin typeface="Futura"/>
              <a:ea typeface="Futura"/>
              <a:cs typeface="Futur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73343"/>
            <a:ext cx="2740845" cy="46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50" b="1" spc="11" dirty="0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Feature 2 &amp; 3</a:t>
            </a:r>
            <a:endParaRPr lang="en-US" sz="2799" b="1" spc="11" dirty="0">
              <a:solidFill>
                <a:srgbClr val="3D3D3D"/>
              </a:solidFill>
              <a:latin typeface="Futura Bold"/>
              <a:ea typeface="Futura Bold"/>
              <a:cs typeface="Futura Bold"/>
              <a:sym typeface="Futu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647218"/>
            <a:ext cx="5219994" cy="1280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45"/>
              </a:lnSpc>
              <a:spcBef>
                <a:spcPct val="0"/>
              </a:spcBef>
            </a:pPr>
            <a:r>
              <a:rPr lang="en-US" sz="3954" b="1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Smart Explanations On the Spot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3BEFC50D-03B0-1B04-0878-9CEE7138E9D7}"/>
              </a:ext>
            </a:extLst>
          </p:cNvPr>
          <p:cNvSpPr txBox="1"/>
          <p:nvPr/>
        </p:nvSpPr>
        <p:spPr>
          <a:xfrm>
            <a:off x="733580" y="6653107"/>
            <a:ext cx="6573235" cy="2565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7870" lvl="1" indent="-45720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Feedback on structure, logic, and clarity</a:t>
            </a:r>
            <a:endParaRPr lang="en-US" sz="260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457200" indent="-457200" algn="l">
              <a:lnSpc>
                <a:spcPts val="3380"/>
              </a:lnSpc>
              <a:buFont typeface="Arial"/>
              <a:buChar char="•"/>
            </a:pPr>
            <a:endParaRPr lang="en-US" sz="2600" dirty="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737870" lvl="1" indent="-457200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Better solution suggestions</a:t>
            </a:r>
            <a:endParaRPr lang="en-US" sz="260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457200" indent="-457200" algn="l">
              <a:lnSpc>
                <a:spcPts val="3380"/>
              </a:lnSpc>
              <a:buFont typeface="Arial"/>
              <a:buChar char="•"/>
            </a:pPr>
            <a:endParaRPr lang="en-US" sz="2600" dirty="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737870" lvl="1" indent="-457200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Technical thinking training</a:t>
            </a:r>
            <a:endParaRPr lang="en-US" sz="260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457200" lvl="0" indent="-457200" algn="l">
              <a:lnSpc>
                <a:spcPts val="3380"/>
              </a:lnSpc>
              <a:spcBef>
                <a:spcPct val="0"/>
              </a:spcBef>
              <a:buFont typeface="Arial"/>
              <a:buChar char="•"/>
            </a:pPr>
            <a:endParaRPr lang="en-US" sz="2600" dirty="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E26873F-94A7-5BFF-9B95-7AB0DEA0859F}"/>
              </a:ext>
            </a:extLst>
          </p:cNvPr>
          <p:cNvSpPr txBox="1"/>
          <p:nvPr/>
        </p:nvSpPr>
        <p:spPr>
          <a:xfrm>
            <a:off x="1028700" y="5692166"/>
            <a:ext cx="587483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0"/>
              </a:lnSpc>
              <a:spcBef>
                <a:spcPct val="0"/>
              </a:spcBef>
            </a:pPr>
            <a:r>
              <a:rPr lang="en-US" sz="4100" b="1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Code Review Automation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925353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228370" y="2554545"/>
            <a:ext cx="9016086" cy="5173606"/>
          </a:xfrm>
          <a:custGeom>
            <a:avLst/>
            <a:gdLst/>
            <a:ahLst/>
            <a:cxnLst/>
            <a:rect l="l" t="t" r="r" b="b"/>
            <a:pathLst>
              <a:path w="10188774" h="5871281">
                <a:moveTo>
                  <a:pt x="0" y="0"/>
                </a:moveTo>
                <a:lnTo>
                  <a:pt x="10188774" y="0"/>
                </a:lnTo>
                <a:lnTo>
                  <a:pt x="10188774" y="5871281"/>
                </a:lnTo>
                <a:lnTo>
                  <a:pt x="0" y="587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6886728" y="826770"/>
            <a:ext cx="372572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8943" y="3414606"/>
            <a:ext cx="7733552" cy="218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870" lvl="1" indent="-45720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Asks the right questions</a:t>
            </a:r>
            <a:endParaRPr lang="en-US" sz="260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457200" indent="-457200" algn="l">
              <a:lnSpc>
                <a:spcPts val="3380"/>
              </a:lnSpc>
              <a:buFont typeface="Arial"/>
              <a:buChar char="•"/>
            </a:pPr>
            <a:endParaRPr lang="en-US" sz="2600" dirty="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737870" lvl="1" indent="-457200" algn="l">
              <a:lnSpc>
                <a:spcPts val="3380"/>
              </a:lnSpc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Gives real-time feedback</a:t>
            </a:r>
            <a:endParaRPr lang="en-US" sz="260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457200" indent="-457200" algn="l">
              <a:lnSpc>
                <a:spcPts val="3380"/>
              </a:lnSpc>
              <a:buFont typeface="Arial"/>
              <a:buChar char="•"/>
            </a:pPr>
            <a:endParaRPr lang="en-US" sz="2600" dirty="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  <a:p>
            <a:pPr marL="737870" lvl="1" indent="-457200" algn="l">
              <a:lnSpc>
                <a:spcPts val="338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Futura Medium"/>
                <a:cs typeface="Futura Medium"/>
                <a:sym typeface="Futura Medium"/>
              </a:rPr>
              <a:t>Knows your skills and profile</a:t>
            </a:r>
            <a:endParaRPr lang="en-US" sz="2600">
              <a:solidFill>
                <a:srgbClr val="3D3D3D"/>
              </a:solidFill>
              <a:latin typeface="Futura"/>
              <a:ea typeface="Futura Medium"/>
              <a:cs typeface="Futura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73343"/>
            <a:ext cx="2740845" cy="55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 b="1" spc="11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Feature 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743620"/>
            <a:ext cx="587483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0"/>
              </a:lnSpc>
              <a:spcBef>
                <a:spcPct val="0"/>
              </a:spcBef>
            </a:pPr>
            <a:r>
              <a:rPr lang="en-US" sz="4100" b="1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Mock job interview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88BD1B-BF61-8DE9-2EEB-546D058E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F54E636-3B4A-8283-B168-BED095AA1112}"/>
              </a:ext>
            </a:extLst>
          </p:cNvPr>
          <p:cNvGrpSpPr/>
          <p:nvPr/>
        </p:nvGrpSpPr>
        <p:grpSpPr>
          <a:xfrm>
            <a:off x="1028700" y="644056"/>
            <a:ext cx="2740845" cy="769288"/>
            <a:chOff x="0" y="0"/>
            <a:chExt cx="6909363" cy="19392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0A09F51-DB95-D51D-183A-85AC16EF86D0}"/>
                </a:ext>
              </a:extLst>
            </p:cNvPr>
            <p:cNvSpPr/>
            <p:nvPr/>
          </p:nvSpPr>
          <p:spPr>
            <a:xfrm>
              <a:off x="0" y="0"/>
              <a:ext cx="6909363" cy="1939290"/>
            </a:xfrm>
            <a:custGeom>
              <a:avLst/>
              <a:gdLst/>
              <a:ahLst/>
              <a:cxnLst/>
              <a:rect l="l" t="t" r="r" b="b"/>
              <a:pathLst>
                <a:path w="6909363" h="1939290">
                  <a:moveTo>
                    <a:pt x="5939718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5939718" y="1939290"/>
                  </a:lnTo>
                  <a:cubicBezTo>
                    <a:pt x="6474388" y="1939290"/>
                    <a:pt x="6909363" y="1504315"/>
                    <a:pt x="6909363" y="969645"/>
                  </a:cubicBezTo>
                  <a:cubicBezTo>
                    <a:pt x="6909363" y="434975"/>
                    <a:pt x="6474388" y="0"/>
                    <a:pt x="5939718" y="0"/>
                  </a:cubicBezTo>
                  <a:close/>
                  <a:moveTo>
                    <a:pt x="5939718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5939718" y="25400"/>
                  </a:lnTo>
                  <a:cubicBezTo>
                    <a:pt x="6460418" y="25400"/>
                    <a:pt x="6883963" y="448945"/>
                    <a:pt x="6883963" y="969645"/>
                  </a:cubicBezTo>
                  <a:cubicBezTo>
                    <a:pt x="6883963" y="1490345"/>
                    <a:pt x="6460418" y="1913890"/>
                    <a:pt x="5939718" y="1913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A61286F5-AD6B-A334-10D6-0F5C066649C5}"/>
              </a:ext>
            </a:extLst>
          </p:cNvPr>
          <p:cNvSpPr/>
          <p:nvPr/>
        </p:nvSpPr>
        <p:spPr>
          <a:xfrm>
            <a:off x="3769545" y="1033463"/>
            <a:ext cx="1311718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BED6B319-93A9-FC82-BAB4-E77826ECB501}"/>
              </a:ext>
            </a:extLst>
          </p:cNvPr>
          <p:cNvSpPr/>
          <p:nvPr/>
        </p:nvSpPr>
        <p:spPr>
          <a:xfrm>
            <a:off x="1028700" y="925353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AF03E0D-5E5F-5DFB-5D28-9C5C04605491}"/>
              </a:ext>
            </a:extLst>
          </p:cNvPr>
          <p:cNvSpPr txBox="1"/>
          <p:nvPr/>
        </p:nvSpPr>
        <p:spPr>
          <a:xfrm>
            <a:off x="16886728" y="826770"/>
            <a:ext cx="372572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99" b="1" spc="7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05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F2A5809-611D-33EA-EC8F-3A3EB46D2125}"/>
              </a:ext>
            </a:extLst>
          </p:cNvPr>
          <p:cNvSpPr txBox="1"/>
          <p:nvPr/>
        </p:nvSpPr>
        <p:spPr>
          <a:xfrm>
            <a:off x="1015139" y="3414606"/>
            <a:ext cx="5853134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 Medium"/>
                <a:ea typeface="+mn-lt"/>
                <a:cs typeface="+mn-lt"/>
                <a:sym typeface="Futura Medium"/>
              </a:rPr>
              <a:t> Consider student background and previous skills</a:t>
            </a:r>
            <a:endParaRPr lang="en-US">
              <a:latin typeface="Futura Medium"/>
            </a:endParaRPr>
          </a:p>
          <a:p>
            <a:pPr marL="457200" indent="-457200">
              <a:buFont typeface="Arial"/>
              <a:buChar char="•"/>
            </a:pPr>
            <a:endParaRPr lang="en-US" sz="2600" dirty="0">
              <a:solidFill>
                <a:srgbClr val="3D3D3D"/>
              </a:solidFill>
              <a:latin typeface="Futura Medium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 Medium"/>
                <a:ea typeface="+mn-lt"/>
                <a:cs typeface="+mn-lt"/>
              </a:rPr>
              <a:t> Interested skills to be learned</a:t>
            </a:r>
            <a:endParaRPr lang="en-US">
              <a:latin typeface="Futura Medium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2600" dirty="0">
              <a:solidFill>
                <a:srgbClr val="3D3D3D"/>
              </a:solidFill>
              <a:latin typeface="Futura Medium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 Medium"/>
                <a:ea typeface="+mn-lt"/>
                <a:cs typeface="+mn-lt"/>
                <a:sym typeface="Futura Medium"/>
              </a:rPr>
              <a:t> Profiling using GitHub and LinkedIn</a:t>
            </a:r>
            <a:endParaRPr lang="en-US" dirty="0">
              <a:latin typeface="Futura Medium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42696CA-2FEB-6CA6-6C5E-EA25FF4AB401}"/>
              </a:ext>
            </a:extLst>
          </p:cNvPr>
          <p:cNvSpPr txBox="1"/>
          <p:nvPr/>
        </p:nvSpPr>
        <p:spPr>
          <a:xfrm>
            <a:off x="1028700" y="773343"/>
            <a:ext cx="2740845" cy="55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 b="1" spc="11">
                <a:solidFill>
                  <a:srgbClr val="3D3D3D"/>
                </a:solidFill>
                <a:latin typeface="Futura Bold"/>
                <a:ea typeface="Futura Bold"/>
                <a:cs typeface="Futura Bold"/>
                <a:sym typeface="Futura Bold"/>
              </a:rPr>
              <a:t>Feature 4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885DA28-41F6-925F-422E-2FF92990EA59}"/>
              </a:ext>
            </a:extLst>
          </p:cNvPr>
          <p:cNvSpPr txBox="1"/>
          <p:nvPr/>
        </p:nvSpPr>
        <p:spPr>
          <a:xfrm>
            <a:off x="1028700" y="1743620"/>
            <a:ext cx="5874838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  <a:spcBef>
                <a:spcPct val="0"/>
              </a:spcBef>
            </a:pPr>
            <a:r>
              <a:rPr lang="en-US" sz="4100" b="1" dirty="0">
                <a:solidFill>
                  <a:srgbClr val="3D3D3D"/>
                </a:solidFill>
                <a:latin typeface="Futura Bold"/>
                <a:ea typeface="+mn-lt"/>
                <a:cs typeface="+mn-lt"/>
                <a:sym typeface="Futura Bold"/>
              </a:rPr>
              <a:t>Personalized Student Profile </a:t>
            </a:r>
            <a:endParaRPr lang="en-US">
              <a:latin typeface="Futura Bold"/>
              <a:ea typeface="+mn-lt"/>
              <a:cs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4BBB8-BF29-CD6C-D5C8-4C4D6DA0F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96" y="2547483"/>
            <a:ext cx="9033290" cy="5196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912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33463"/>
            <a:ext cx="1585802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925353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236282" y="1819359"/>
            <a:ext cx="9023018" cy="6648284"/>
          </a:xfrm>
          <a:custGeom>
            <a:avLst/>
            <a:gdLst/>
            <a:ahLst/>
            <a:cxnLst/>
            <a:rect l="l" t="t" r="r" b="b"/>
            <a:pathLst>
              <a:path w="9928511" h="7390491">
                <a:moveTo>
                  <a:pt x="0" y="0"/>
                </a:moveTo>
                <a:lnTo>
                  <a:pt x="9928511" y="0"/>
                </a:lnTo>
                <a:lnTo>
                  <a:pt x="9928511" y="7390490"/>
                </a:lnTo>
                <a:lnTo>
                  <a:pt x="0" y="739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8" b="-378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6886728" y="826770"/>
            <a:ext cx="372572" cy="3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49"/>
              </a:lnSpc>
              <a:spcBef>
                <a:spcPct val="0"/>
              </a:spcBef>
            </a:pPr>
            <a:r>
              <a:rPr lang="en-US" sz="1850" b="1" spc="7" dirty="0">
                <a:solidFill>
                  <a:srgbClr val="3D3D3D"/>
                </a:solidFill>
                <a:latin typeface="Barlow Bold"/>
                <a:ea typeface="Barlow Bold"/>
                <a:cs typeface="Barlow Bold"/>
                <a:sym typeface="Barlow Bold"/>
              </a:rPr>
              <a:t>08</a:t>
            </a:r>
            <a:endParaRPr lang="en-US" sz="1899" b="1" spc="7" dirty="0">
              <a:solidFill>
                <a:srgbClr val="3D3D3D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A7773F3-BA91-DB3A-A8FA-84398B6EF5F1}"/>
              </a:ext>
            </a:extLst>
          </p:cNvPr>
          <p:cNvSpPr txBox="1"/>
          <p:nvPr/>
        </p:nvSpPr>
        <p:spPr>
          <a:xfrm>
            <a:off x="1028700" y="1743620"/>
            <a:ext cx="5874838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  <a:spcBef>
                <a:spcPct val="0"/>
              </a:spcBef>
            </a:pPr>
            <a:r>
              <a:rPr lang="en-US" sz="4100" b="1" dirty="0">
                <a:solidFill>
                  <a:srgbClr val="3D3D3D"/>
                </a:solidFill>
                <a:latin typeface="Futura Bold"/>
                <a:ea typeface="Calibri"/>
                <a:cs typeface="Calibri"/>
              </a:rPr>
              <a:t>Our Team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D293F136-D177-9722-A4BE-F406279D7E61}"/>
              </a:ext>
            </a:extLst>
          </p:cNvPr>
          <p:cNvSpPr txBox="1"/>
          <p:nvPr/>
        </p:nvSpPr>
        <p:spPr>
          <a:xfrm>
            <a:off x="1029983" y="3132567"/>
            <a:ext cx="5853134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Calibri"/>
                <a:cs typeface="Calibri"/>
              </a:rPr>
              <a:t>Mikhail </a:t>
            </a:r>
            <a:r>
              <a:rPr lang="en-US" sz="2600" err="1">
                <a:solidFill>
                  <a:srgbClr val="3D3D3D"/>
                </a:solidFill>
                <a:latin typeface="Futura"/>
                <a:ea typeface="Calibri"/>
                <a:cs typeface="Calibri"/>
              </a:rPr>
              <a:t>Legkii</a:t>
            </a:r>
            <a:endParaRPr lang="en-US">
              <a:latin typeface="Futura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Calibri"/>
                <a:cs typeface="Calibri"/>
              </a:rPr>
              <a:t>Florian Schneller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Calibri"/>
                <a:cs typeface="Calibri"/>
              </a:rPr>
              <a:t>Ali Aqa Rasikh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Calibri"/>
                <a:cs typeface="Calibri"/>
              </a:rPr>
              <a:t>Nikita </a:t>
            </a:r>
            <a:r>
              <a:rPr lang="en-US" sz="2600" err="1">
                <a:solidFill>
                  <a:srgbClr val="3D3D3D"/>
                </a:solidFill>
                <a:latin typeface="Futura"/>
                <a:ea typeface="Calibri"/>
                <a:cs typeface="Calibri"/>
              </a:rPr>
              <a:t>Aksjonov</a:t>
            </a:r>
            <a:endParaRPr lang="en-US" sz="2600">
              <a:solidFill>
                <a:srgbClr val="3D3D3D"/>
              </a:solidFill>
              <a:latin typeface="Futura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600" dirty="0">
                <a:solidFill>
                  <a:srgbClr val="3D3D3D"/>
                </a:solidFill>
                <a:latin typeface="Futura"/>
                <a:ea typeface="Calibri"/>
                <a:cs typeface="Calibri"/>
              </a:rPr>
              <a:t>Philipp </a:t>
            </a:r>
            <a:r>
              <a:rPr lang="en-US" sz="2600" err="1">
                <a:solidFill>
                  <a:srgbClr val="3D3D3D"/>
                </a:solidFill>
                <a:latin typeface="Futura"/>
                <a:ea typeface="Calibri"/>
                <a:cs typeface="Calibri"/>
              </a:rPr>
              <a:t>Mukosey</a:t>
            </a:r>
            <a:endParaRPr lang="en-US" sz="2600">
              <a:solidFill>
                <a:srgbClr val="3D3D3D"/>
              </a:solidFill>
              <a:latin typeface="Futura"/>
              <a:ea typeface="Calibri"/>
              <a:cs typeface="Calibri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6B2F71F-EB26-0BB9-4A0E-2DAE25F68F03}"/>
              </a:ext>
            </a:extLst>
          </p:cNvPr>
          <p:cNvSpPr txBox="1"/>
          <p:nvPr/>
        </p:nvSpPr>
        <p:spPr>
          <a:xfrm>
            <a:off x="1029983" y="8060826"/>
            <a:ext cx="5853134" cy="400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600" dirty="0">
                <a:solidFill>
                  <a:srgbClr val="3D3D3D"/>
                </a:solidFill>
                <a:latin typeface="Futura"/>
                <a:ea typeface="Calibri"/>
                <a:cs typeface="Calibri"/>
              </a:rPr>
              <a:t>THA Augsburg</a:t>
            </a:r>
            <a:endParaRPr lang="en-US">
              <a:solidFill>
                <a:srgbClr val="000000"/>
              </a:solidFill>
              <a:latin typeface="Futura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Code Review</dc:title>
  <cp:revision>132</cp:revision>
  <dcterms:created xsi:type="dcterms:W3CDTF">2006-08-16T00:00:00Z</dcterms:created>
  <dcterms:modified xsi:type="dcterms:W3CDTF">2025-04-24T09:45:48Z</dcterms:modified>
  <dc:identifier>DAGhUlgyyUE</dc:identifier>
</cp:coreProperties>
</file>